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Murray_G._Ro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5581" y="1304693"/>
            <a:ext cx="9144000" cy="3833348"/>
          </a:xfrm>
        </p:spPr>
        <p:txBody>
          <a:bodyPr>
            <a:normAutofit fontScale="90000"/>
          </a:bodyPr>
          <a:lstStyle/>
          <a:p>
            <a:r>
              <a:rPr lang="en-US" b="1" dirty="0">
                <a:latin typeface="Times New Roman" panose="02020603050405020304" pitchFamily="18" charset="0"/>
                <a:cs typeface="Times New Roman" panose="02020603050405020304" pitchFamily="18" charset="0"/>
              </a:rPr>
              <a:t>Definition of Community Development and Community </a:t>
            </a:r>
            <a:r>
              <a:rPr lang="en-US" b="1" dirty="0" smtClean="0">
                <a:latin typeface="Times New Roman" panose="02020603050405020304" pitchFamily="18" charset="0"/>
                <a:cs typeface="Times New Roman" panose="02020603050405020304" pitchFamily="18" charset="0"/>
              </a:rPr>
              <a:t>Organization and Difference b/w both these Concepts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8759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224" y="365125"/>
            <a:ext cx="10673576" cy="950719"/>
          </a:xfrm>
        </p:spPr>
        <p:txBody>
          <a:bodyPr/>
          <a:lstStyle/>
          <a:p>
            <a:r>
              <a:rPr lang="en-US" b="1" dirty="0">
                <a:latin typeface="Times New Roman" panose="02020603050405020304" pitchFamily="18" charset="0"/>
                <a:cs typeface="Times New Roman" panose="02020603050405020304" pitchFamily="18" charset="0"/>
              </a:rPr>
              <a:t>Community Development: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0224" y="1538868"/>
            <a:ext cx="10928196" cy="4638095"/>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process by which the efforts of the people themselves are united with government authorities to improve the economic, social and cultural conditions of communities to integrate these communities into the life of nation and to enable them to contribute fully to national progress is called community development</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(K. </a:t>
            </a:r>
            <a:r>
              <a:rPr lang="en-US" b="1" dirty="0" err="1">
                <a:latin typeface="Times New Roman" panose="02020603050405020304" pitchFamily="18" charset="0"/>
                <a:cs typeface="Times New Roman" panose="02020603050405020304" pitchFamily="18" charset="0"/>
              </a:rPr>
              <a:t>D.Gangrade</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Community development is a process designed to poster better living of a community through the indigenous participation of the community people and utilization of community resources accompany by government all assistance and professional help by a social worker</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101442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9997"/>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Community </a:t>
            </a:r>
            <a:r>
              <a:rPr lang="en-US" b="1" dirty="0">
                <a:latin typeface="Times New Roman" panose="02020603050405020304" pitchFamily="18" charset="0"/>
                <a:cs typeface="Times New Roman" panose="02020603050405020304" pitchFamily="18" charset="0"/>
              </a:rPr>
              <a:t>Organization:</a:t>
            </a:r>
            <a:r>
              <a:rPr lang="en-US" dirty="0"/>
              <a:t/>
            </a:r>
            <a:br>
              <a:rPr lang="en-US" dirty="0"/>
            </a:br>
            <a:endParaRPr lang="en-US" dirty="0"/>
          </a:p>
        </p:txBody>
      </p:sp>
      <p:sp>
        <p:nvSpPr>
          <p:cNvPr id="3" name="Content Placeholder 2"/>
          <p:cNvSpPr>
            <a:spLocks noGrp="1"/>
          </p:cNvSpPr>
          <p:nvPr>
            <p:ph idx="1"/>
          </p:nvPr>
        </p:nvSpPr>
        <p:spPr>
          <a:xfrm>
            <a:off x="838200" y="1248937"/>
            <a:ext cx="10515600" cy="4928026"/>
          </a:xfrm>
        </p:spPr>
        <p:txBody>
          <a:bodyPr/>
          <a:lstStyle/>
          <a:p>
            <a:pPr marL="0" indent="0">
              <a:buNone/>
            </a:pPr>
            <a:endParaRPr lang="en-US" b="1" dirty="0" smtClean="0"/>
          </a:p>
          <a:p>
            <a:pPr marL="0" indent="0" algn="just">
              <a:buNone/>
            </a:pPr>
            <a:r>
              <a:rPr lang="en-US" b="1" dirty="0"/>
              <a:t>	</a:t>
            </a:r>
            <a:r>
              <a:rPr lang="en-US" b="1"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Community organization is a process in which a professional social worker directly identifies problems, needs and resources of the community to modify the resources and existing services for more effective functioning</a:t>
            </a:r>
            <a:r>
              <a:rPr lang="en-US"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a:t>
            </a:r>
          </a:p>
          <a:p>
            <a:pPr marL="0" indent="0" algn="just">
              <a:buNone/>
            </a:pPr>
            <a:r>
              <a:rPr lang="en-US" b="1" dirty="0" smtClean="0">
                <a:latin typeface="Times New Roman" panose="02020603050405020304" pitchFamily="18" charset="0"/>
                <a:cs typeface="Times New Roman" panose="02020603050405020304" pitchFamily="18" charset="0"/>
              </a:rPr>
              <a:t>					  (Or)</a:t>
            </a:r>
          </a:p>
          <a:p>
            <a:pPr marL="0" indent="0" algn="just">
              <a:buNone/>
            </a:pPr>
            <a:r>
              <a:rPr lang="en-US" dirty="0" smtClean="0">
                <a:latin typeface="Times New Roman" panose="02020603050405020304" pitchFamily="18" charset="0"/>
                <a:cs typeface="Times New Roman" panose="02020603050405020304" pitchFamily="18" charset="0"/>
              </a:rPr>
              <a:t>	“Community </a:t>
            </a:r>
            <a:r>
              <a:rPr lang="en-US" dirty="0">
                <a:latin typeface="Times New Roman" panose="02020603050405020304" pitchFamily="18" charset="0"/>
                <a:cs typeface="Times New Roman" panose="02020603050405020304" pitchFamily="18" charset="0"/>
              </a:rPr>
              <a:t>organization is a process by which a community identifies needs or objectives, takes action, and through this process, develops cooperative and collaborative attitudes and practices within a </a:t>
            </a:r>
            <a:r>
              <a:rPr lang="en-US" dirty="0" smtClean="0">
                <a:latin typeface="Times New Roman" panose="02020603050405020304" pitchFamily="18" charset="0"/>
                <a:cs typeface="Times New Roman" panose="02020603050405020304" pitchFamily="18" charset="0"/>
              </a:rPr>
              <a:t>community.” </a:t>
            </a:r>
            <a:r>
              <a:rPr lang="en-US"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hlinkClick r:id="rId2" tooltip="Murray G. Ross"/>
              </a:rPr>
              <a:t>Murray G. Ross</a:t>
            </a:r>
            <a:r>
              <a:rPr lang="en-US" dirty="0">
                <a:latin typeface="Times New Roman" panose="02020603050405020304" pitchFamily="18" charset="0"/>
                <a:cs typeface="Times New Roman" panose="02020603050405020304" pitchFamily="18" charset="0"/>
              </a:rPr>
              <a:t>, 1967</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95853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69" y="365126"/>
            <a:ext cx="10729331" cy="906114"/>
          </a:xfrm>
        </p:spPr>
        <p:txBody>
          <a:bodyPr/>
          <a:lstStyle/>
          <a:p>
            <a:r>
              <a:rPr lang="en-US" b="1" dirty="0" smtClean="0">
                <a:latin typeface="Times New Roman" panose="02020603050405020304" pitchFamily="18" charset="0"/>
                <a:cs typeface="Times New Roman" panose="02020603050405020304" pitchFamily="18" charset="0"/>
              </a:rPr>
              <a:t>Difference</a:t>
            </a:r>
            <a:r>
              <a:rPr lang="en-US" dirty="0" smtClean="0"/>
              <a:t>:</a:t>
            </a:r>
            <a:endParaRPr lang="en-US" dirty="0"/>
          </a:p>
        </p:txBody>
      </p:sp>
      <p:sp>
        <p:nvSpPr>
          <p:cNvPr id="3" name="Content Placeholder 2"/>
          <p:cNvSpPr>
            <a:spLocks noGrp="1"/>
          </p:cNvSpPr>
          <p:nvPr>
            <p:ph idx="1"/>
          </p:nvPr>
        </p:nvSpPr>
        <p:spPr>
          <a:xfrm>
            <a:off x="624469" y="1449659"/>
            <a:ext cx="11050858" cy="4805363"/>
          </a:xfrm>
        </p:spPr>
        <p:txBody>
          <a:bodyPr>
            <a:normAutofit lnSpcReduction="10000"/>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Thus </a:t>
            </a:r>
            <a:r>
              <a:rPr lang="en-US" dirty="0">
                <a:latin typeface="Times New Roman" panose="02020603050405020304" pitchFamily="18" charset="0"/>
                <a:cs typeface="Times New Roman" panose="02020603050405020304" pitchFamily="18" charset="0"/>
              </a:rPr>
              <a:t>we see that community development and community organization both are essential for securing the ultimate goal of social development. But there are some </a:t>
            </a:r>
            <a:r>
              <a:rPr lang="en-US" b="1" dirty="0">
                <a:latin typeface="Times New Roman" panose="02020603050405020304" pitchFamily="18" charset="0"/>
                <a:cs typeface="Times New Roman" panose="02020603050405020304" pitchFamily="18" charset="0"/>
              </a:rPr>
              <a:t>differences</a:t>
            </a:r>
            <a:r>
              <a:rPr lang="en-US" dirty="0">
                <a:latin typeface="Times New Roman" panose="02020603050405020304" pitchFamily="18" charset="0"/>
                <a:cs typeface="Times New Roman" panose="02020603050405020304" pitchFamily="18" charset="0"/>
              </a:rPr>
              <a:t> between both of them such as: </a:t>
            </a:r>
          </a:p>
          <a:p>
            <a:pPr marL="0" indent="0" algn="just">
              <a:buNone/>
            </a:pPr>
            <a:r>
              <a:rPr lang="en-US" b="1" dirty="0">
                <a:latin typeface="Times New Roman" panose="02020603050405020304" pitchFamily="18" charset="0"/>
                <a:cs typeface="Times New Roman" panose="02020603050405020304" pitchFamily="18" charset="0"/>
              </a:rPr>
              <a:t>1) Main Emphasis:</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In </a:t>
            </a:r>
            <a:r>
              <a:rPr lang="en-US" dirty="0">
                <a:latin typeface="Times New Roman" panose="02020603050405020304" pitchFamily="18" charset="0"/>
                <a:cs typeface="Times New Roman" panose="02020603050405020304" pitchFamily="18" charset="0"/>
              </a:rPr>
              <a:t>community development the main emphasis is on improvement of conditions of people through the provision of expert knowledge as also services rendered by the functionaries of the government. While in community organization efforts made by community organizer are mainly directed towards bringing about an adjustment between community’s felt needs and resources through the modification and coordination of its existing services, and towards promoting community integration through the development of cooperation and collaboration among people.</a:t>
            </a:r>
          </a:p>
          <a:p>
            <a:pPr marL="0" indent="0">
              <a:buNone/>
            </a:pPr>
            <a:endParaRPr lang="en-US" dirty="0"/>
          </a:p>
        </p:txBody>
      </p:sp>
    </p:spTree>
    <p:extLst>
      <p:ext uri="{BB962C8B-B14F-4D97-AF65-F5344CB8AC3E}">
        <p14:creationId xmlns:p14="http://schemas.microsoft.com/office/powerpoint/2010/main" val="897441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9795"/>
            <a:ext cx="10515600" cy="5307168"/>
          </a:xfrm>
        </p:spPr>
        <p:txBody>
          <a:bodyPr/>
          <a:lstStyle/>
          <a:p>
            <a:pPr marL="0" indent="0" algn="just">
              <a:buNone/>
            </a:pPr>
            <a:r>
              <a:rPr lang="en-US" b="1" dirty="0">
                <a:latin typeface="Times New Roman" panose="02020603050405020304" pitchFamily="18" charset="0"/>
                <a:cs typeface="Times New Roman" panose="02020603050405020304" pitchFamily="18" charset="0"/>
              </a:rPr>
              <a:t>2) Practice:</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Community </a:t>
            </a:r>
            <a:r>
              <a:rPr lang="en-US" dirty="0">
                <a:latin typeface="Times New Roman" panose="02020603050405020304" pitchFamily="18" charset="0"/>
                <a:cs typeface="Times New Roman" panose="02020603050405020304" pitchFamily="18" charset="0"/>
              </a:rPr>
              <a:t>development is practiced mainly in underdeveloped and static communities where as community organization is practiced in developed and dynamic communities.</a:t>
            </a: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3</a:t>
            </a:r>
            <a:r>
              <a:rPr lang="en-US" b="1" dirty="0">
                <a:latin typeface="Times New Roman" panose="02020603050405020304" pitchFamily="18" charset="0"/>
                <a:cs typeface="Times New Roman" panose="02020603050405020304" pitchFamily="18" charset="0"/>
              </a:rPr>
              <a:t>) Aim:</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Community </a:t>
            </a:r>
            <a:r>
              <a:rPr lang="en-US" dirty="0">
                <a:latin typeface="Times New Roman" panose="02020603050405020304" pitchFamily="18" charset="0"/>
                <a:cs typeface="Times New Roman" panose="02020603050405020304" pitchFamily="18" charset="0"/>
              </a:rPr>
              <a:t>development aims at breaking through the static character of the community and introducing some new changes in the conventional way of life where as community organization aims at alleviating the changes which have already been introduced in the community.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94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2098"/>
            <a:ext cx="10515600" cy="5284865"/>
          </a:xfrm>
        </p:spPr>
        <p:txBody>
          <a:bodyPr/>
          <a:lstStyle/>
          <a:p>
            <a:pPr marL="0" indent="0" algn="just">
              <a:buNone/>
            </a:pPr>
            <a:r>
              <a:rPr lang="en-US" b="1" dirty="0">
                <a:latin typeface="Times New Roman" panose="02020603050405020304" pitchFamily="18" charset="0"/>
                <a:cs typeface="Times New Roman" panose="02020603050405020304" pitchFamily="18" charset="0"/>
              </a:rPr>
              <a:t>4) Objectives Determination: </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objectives of community development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are always determined by the community people but the goals of community organization are more specific and they are determined by the agency itself. </a:t>
            </a: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5</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Program </a:t>
            </a:r>
            <a:r>
              <a:rPr lang="en-US" b="1" dirty="0">
                <a:latin typeface="Times New Roman" panose="02020603050405020304" pitchFamily="18" charset="0"/>
                <a:cs typeface="Times New Roman" panose="02020603050405020304" pitchFamily="18" charset="0"/>
              </a:rPr>
              <a:t>Treatment: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Community </a:t>
            </a:r>
            <a:r>
              <a:rPr lang="en-US" dirty="0">
                <a:latin typeface="Times New Roman" panose="02020603050405020304" pitchFamily="18" charset="0"/>
                <a:cs typeface="Times New Roman" panose="02020603050405020304" pitchFamily="18" charset="0"/>
              </a:rPr>
              <a:t>development constructs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for community betterment but community organization evaluates </a:t>
            </a:r>
            <a:r>
              <a:rPr lang="en-US" dirty="0" smtClean="0">
                <a:latin typeface="Times New Roman" panose="02020603050405020304" pitchFamily="18" charset="0"/>
                <a:cs typeface="Times New Roman" panose="02020603050405020304" pitchFamily="18" charset="0"/>
              </a:rPr>
              <a:t>programs </a:t>
            </a:r>
            <a:r>
              <a:rPr lang="en-US" dirty="0">
                <a:latin typeface="Times New Roman" panose="02020603050405020304" pitchFamily="18" charset="0"/>
                <a:cs typeface="Times New Roman" panose="02020603050405020304" pitchFamily="18" charset="0"/>
              </a:rPr>
              <a:t>which meet the changing and multifarious needs of the community people.</a:t>
            </a:r>
          </a:p>
          <a:p>
            <a:pPr marL="0" indent="0">
              <a:buNone/>
            </a:pPr>
            <a:endParaRPr lang="en-US" dirty="0"/>
          </a:p>
        </p:txBody>
      </p:sp>
    </p:spTree>
    <p:extLst>
      <p:ext uri="{BB962C8B-B14F-4D97-AF65-F5344CB8AC3E}">
        <p14:creationId xmlns:p14="http://schemas.microsoft.com/office/powerpoint/2010/main" val="309590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595" y="1393903"/>
            <a:ext cx="10515600" cy="4360126"/>
          </a:xfrm>
        </p:spPr>
        <p:txBody>
          <a:bodyPr/>
          <a:lstStyle/>
          <a:p>
            <a:pPr marL="0" indent="0" algn="just">
              <a:buNone/>
            </a:pPr>
            <a:r>
              <a:rPr lang="en-US" b="1" dirty="0">
                <a:latin typeface="Times New Roman" panose="02020603050405020304" pitchFamily="18" charset="0"/>
                <a:cs typeface="Times New Roman" panose="02020603050405020304" pitchFamily="18" charset="0"/>
              </a:rPr>
              <a:t>6) Dealing:</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Community </a:t>
            </a:r>
            <a:r>
              <a:rPr lang="en-US" dirty="0">
                <a:latin typeface="Times New Roman" panose="02020603050405020304" pitchFamily="18" charset="0"/>
                <a:cs typeface="Times New Roman" panose="02020603050405020304" pitchFamily="18" charset="0"/>
              </a:rPr>
              <a:t>development deals directly with the community people while community organization deals with the representatives of the community people.</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In </a:t>
            </a:r>
            <a:r>
              <a:rPr lang="en-US" b="1" dirty="0">
                <a:latin typeface="Times New Roman" panose="02020603050405020304" pitchFamily="18" charset="0"/>
                <a:cs typeface="Times New Roman" panose="02020603050405020304" pitchFamily="18" charset="0"/>
              </a:rPr>
              <a:t>short, community organization starts where the community development ends</a:t>
            </a:r>
            <a:r>
              <a:rPr lang="en-US"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26070919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31</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Definition of Community Development and Community Organization and Difference b/w both these Concepts  </vt:lpstr>
      <vt:lpstr>Community Development:</vt:lpstr>
      <vt:lpstr> Community Organization: </vt:lpstr>
      <vt:lpstr>Difference:</vt:lpstr>
      <vt:lpstr>PowerPoint Presentation</vt:lpstr>
      <vt:lpstr>PowerPoint Presentation</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Community Development and Community Organization and Difference b/w both these terms  </dc:title>
  <dc:creator>Acer</dc:creator>
  <cp:lastModifiedBy>Acer</cp:lastModifiedBy>
  <cp:revision>5</cp:revision>
  <dcterms:created xsi:type="dcterms:W3CDTF">2020-05-13T00:23:22Z</dcterms:created>
  <dcterms:modified xsi:type="dcterms:W3CDTF">2020-05-13T00:38:25Z</dcterms:modified>
</cp:coreProperties>
</file>